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63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34" y="5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452765" y="176272"/>
            <a:ext cx="412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_web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과 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html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hoo.com/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://www.yahoo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_web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과 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html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Web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CSS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h1,p,br,a,b,i,sup,ins,del </a:t>
            </a:r>
            <a:r>
              <a:rPr lang="ko-KR" altLang="en-US" sz="1600" b="1" dirty="0" smtClean="0">
                <a:latin typeface="+mn-ea"/>
              </a:rPr>
              <a:t>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문자를 표현하는 태그들에 대해서 살펴봅니다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smtClean="0"/>
              <a:t>html_css_2_4_ex1)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0" y="1762098"/>
            <a:ext cx="4959297" cy="37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48" y="1390269"/>
            <a:ext cx="2784441" cy="492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3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_HTML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리스트 태그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ul,li,ol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표를 나타내는 태그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table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이미지를 출력하는 태그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img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사운드를 출력하는 태그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audio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히트송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예제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0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리스트 태그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>
                <a:latin typeface="+mn-ea"/>
              </a:rPr>
              <a:t>ul,li,ol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리스트를 표현하는 가장 많이 사용되고 있는 태그들 중 하나입니다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(html_css_3_1_ex1)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705" y="1777267"/>
            <a:ext cx="4186420" cy="420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3" y="1777267"/>
            <a:ext cx="3282583" cy="412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8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리스트 태그 </a:t>
            </a:r>
            <a:r>
              <a:rPr lang="en-US" altLang="ko-KR" sz="1600" b="1" dirty="0" smtClean="0">
                <a:latin typeface="+mn-ea"/>
              </a:rPr>
              <a:t>– </a:t>
            </a:r>
            <a:r>
              <a:rPr lang="en-US" altLang="ko-KR" sz="1600" b="1" dirty="0" err="1" smtClean="0">
                <a:latin typeface="+mn-ea"/>
              </a:rPr>
              <a:t>dl,dt,dd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리스트를 표현하는 가장 많이 사용되고 있는 태그들 중 하나입니다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(html_css_3_1_ex2)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27" y="1686304"/>
            <a:ext cx="2695575" cy="3857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68" y="1686304"/>
            <a:ext cx="4191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표를 나타내는 태그 </a:t>
            </a:r>
            <a:r>
              <a:rPr lang="en-US" altLang="ko-KR" sz="1600" b="1" dirty="0">
                <a:latin typeface="+mn-ea"/>
              </a:rPr>
              <a:t>- table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표형식의</a:t>
            </a:r>
            <a:r>
              <a:rPr lang="ko-KR" altLang="en-US" sz="1200" dirty="0" smtClean="0"/>
              <a:t> 레이아웃을 만드는 태그로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예전에는 웹사이트의 전체적인 레이아웃을 만들었으나 현재는 사용빈도가 많이 줄었습니다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(html_css_3_2_ex1)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4" y="3046148"/>
            <a:ext cx="129540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8" y="4391700"/>
            <a:ext cx="2390775" cy="971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46" y="1990673"/>
            <a:ext cx="1238250" cy="695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663" y="1688836"/>
            <a:ext cx="39433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이미지를 </a:t>
            </a:r>
            <a:r>
              <a:rPr lang="ko-KR" altLang="en-US" sz="1600" b="1" dirty="0">
                <a:latin typeface="+mn-ea"/>
              </a:rPr>
              <a:t>나타내는 태그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 smtClean="0">
                <a:latin typeface="+mn-ea"/>
              </a:rPr>
              <a:t>img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웹사이트에서 이미지를 출력해 주는 태그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(html_css_3_3_ex1)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806950"/>
            <a:ext cx="4384649" cy="32117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446" y="1968514"/>
            <a:ext cx="7115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사운드를 출력하는 태그 </a:t>
            </a:r>
            <a:r>
              <a:rPr lang="en-US" altLang="ko-KR" sz="1600" b="1" dirty="0" smtClean="0">
                <a:latin typeface="+mn-ea"/>
              </a:rPr>
              <a:t>- audio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웹사이트에서 사운드를 출력해 주는 태그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(html_css_3_4_ex1)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2" y="2050786"/>
            <a:ext cx="4352925" cy="1285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12" y="3980277"/>
            <a:ext cx="6009409" cy="20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-5.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주간 </a:t>
            </a:r>
            <a:r>
              <a:rPr lang="ko-KR" altLang="en-US" sz="1600" b="1" dirty="0" err="1" smtClean="0">
                <a:latin typeface="+mn-ea"/>
              </a:rPr>
              <a:t>히트송</a:t>
            </a:r>
            <a:r>
              <a:rPr lang="ko-KR" altLang="en-US" sz="1600" b="1" dirty="0" smtClean="0">
                <a:latin typeface="+mn-ea"/>
              </a:rPr>
              <a:t> 예제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(html_css_3_5_ex1)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64" y="1718557"/>
            <a:ext cx="2707934" cy="43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4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_HTML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동영상을 출력하는 태그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video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폼 태그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레이아웃 구성 태그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div, span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1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4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동영상을 출력하는 태그 </a:t>
            </a:r>
            <a:r>
              <a:rPr lang="en-US" altLang="ko-KR" sz="1600" b="1" dirty="0">
                <a:latin typeface="+mn-ea"/>
              </a:rPr>
              <a:t>- video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(html_css_4_1_ex1)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0" y="1718181"/>
            <a:ext cx="5187583" cy="3518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38" y="1718181"/>
            <a:ext cx="46482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>
                <a:latin typeface="+mn-ea"/>
              </a:rPr>
              <a:t> Web</a:t>
            </a:r>
            <a:r>
              <a:rPr lang="ko-KR" altLang="en-US" sz="1600" b="1" dirty="0">
                <a:latin typeface="+mn-ea"/>
              </a:rPr>
              <a:t>이란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Web(</a:t>
            </a:r>
            <a:r>
              <a:rPr lang="ko-KR" altLang="en-US" sz="1200" dirty="0"/>
              <a:t>웹</a:t>
            </a:r>
            <a:r>
              <a:rPr lang="en-US" altLang="ko-KR" sz="1200" dirty="0"/>
              <a:t>)</a:t>
            </a:r>
            <a:r>
              <a:rPr lang="ko-KR" altLang="en-US" sz="1200" dirty="0"/>
              <a:t>이란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사전적인 의미로 거미줄이란 뜻으로 </a:t>
            </a:r>
            <a:r>
              <a:rPr lang="en-US" altLang="ko-KR" sz="1200" dirty="0" smtClean="0"/>
              <a:t>IT</a:t>
            </a:r>
            <a:r>
              <a:rPr lang="ko-KR" altLang="en-US" sz="1200" dirty="0" smtClean="0"/>
              <a:t>에서는 </a:t>
            </a:r>
            <a:r>
              <a:rPr lang="en-US" altLang="ko-KR" sz="1200" dirty="0" smtClean="0"/>
              <a:t>WWW(world </a:t>
            </a:r>
            <a:r>
              <a:rPr lang="en-US" altLang="ko-KR" sz="1200" dirty="0"/>
              <a:t>wide web)</a:t>
            </a:r>
            <a:r>
              <a:rPr lang="ko-KR" altLang="en-US" sz="1200" dirty="0"/>
              <a:t>라는 말의 </a:t>
            </a:r>
            <a:r>
              <a:rPr lang="ko-KR" altLang="en-US" sz="1200" dirty="0" err="1" smtClean="0"/>
              <a:t>줄임말로서</a:t>
            </a:r>
            <a:r>
              <a:rPr lang="ko-KR" altLang="en-US" sz="1200" dirty="0" smtClean="0"/>
              <a:t> 사용 됩니다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 세계의 컴퓨터들을 연결하여 정보 공유를 하는데 주 목적이 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그리고 이렇게 연결되어 있는 상태를 네트워크에 연결되어 있다고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4013491" y="2033234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5072542" y="3750963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6214252" y="2033233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27" name="타원 26"/>
          <p:cNvSpPr/>
          <p:nvPr/>
        </p:nvSpPr>
        <p:spPr>
          <a:xfrm>
            <a:off x="3894670" y="5114813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32" name="타원 31"/>
          <p:cNvSpPr/>
          <p:nvPr/>
        </p:nvSpPr>
        <p:spPr>
          <a:xfrm>
            <a:off x="6534548" y="4693776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33" name="타원 32"/>
          <p:cNvSpPr/>
          <p:nvPr/>
        </p:nvSpPr>
        <p:spPr>
          <a:xfrm>
            <a:off x="3458134" y="3570148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250414" y="2996711"/>
            <a:ext cx="1177872" cy="57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computer</a:t>
            </a:r>
            <a:endParaRPr lang="ko-KR" altLang="en-US" sz="1100" b="1" dirty="0"/>
          </a:p>
        </p:txBody>
      </p:sp>
      <p:cxnSp>
        <p:nvCxnSpPr>
          <p:cNvPr id="8" name="직선 연결선 7"/>
          <p:cNvCxnSpPr>
            <a:stCxn id="6" idx="6"/>
            <a:endCxn id="21" idx="2"/>
          </p:cNvCxnSpPr>
          <p:nvPr/>
        </p:nvCxnSpPr>
        <p:spPr>
          <a:xfrm flipV="1">
            <a:off x="5191363" y="2319952"/>
            <a:ext cx="10228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4"/>
            <a:endCxn id="20" idx="0"/>
          </p:cNvCxnSpPr>
          <p:nvPr/>
        </p:nvCxnSpPr>
        <p:spPr>
          <a:xfrm>
            <a:off x="4602427" y="2606671"/>
            <a:ext cx="1059051" cy="114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" idx="4"/>
            <a:endCxn id="33" idx="0"/>
          </p:cNvCxnSpPr>
          <p:nvPr/>
        </p:nvCxnSpPr>
        <p:spPr>
          <a:xfrm flipH="1">
            <a:off x="4047070" y="2606671"/>
            <a:ext cx="555357" cy="96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6" idx="4"/>
            <a:endCxn id="34" idx="2"/>
          </p:cNvCxnSpPr>
          <p:nvPr/>
        </p:nvCxnSpPr>
        <p:spPr>
          <a:xfrm>
            <a:off x="4602427" y="2606671"/>
            <a:ext cx="1647987" cy="67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1" idx="4"/>
            <a:endCxn id="34" idx="0"/>
          </p:cNvCxnSpPr>
          <p:nvPr/>
        </p:nvCxnSpPr>
        <p:spPr>
          <a:xfrm>
            <a:off x="6803188" y="2606670"/>
            <a:ext cx="36162" cy="390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0" idx="4"/>
            <a:endCxn id="27" idx="7"/>
          </p:cNvCxnSpPr>
          <p:nvPr/>
        </p:nvCxnSpPr>
        <p:spPr>
          <a:xfrm flipH="1">
            <a:off x="4900047" y="4324400"/>
            <a:ext cx="761431" cy="87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3" idx="4"/>
            <a:endCxn id="27" idx="0"/>
          </p:cNvCxnSpPr>
          <p:nvPr/>
        </p:nvCxnSpPr>
        <p:spPr>
          <a:xfrm>
            <a:off x="4047070" y="4143585"/>
            <a:ext cx="436536" cy="97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0" idx="6"/>
            <a:endCxn id="32" idx="0"/>
          </p:cNvCxnSpPr>
          <p:nvPr/>
        </p:nvCxnSpPr>
        <p:spPr>
          <a:xfrm>
            <a:off x="6250414" y="4037682"/>
            <a:ext cx="873070" cy="656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4" idx="4"/>
            <a:endCxn id="32" idx="0"/>
          </p:cNvCxnSpPr>
          <p:nvPr/>
        </p:nvCxnSpPr>
        <p:spPr>
          <a:xfrm>
            <a:off x="6839350" y="3570148"/>
            <a:ext cx="284134" cy="112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20" idx="4"/>
            <a:endCxn id="32" idx="2"/>
          </p:cNvCxnSpPr>
          <p:nvPr/>
        </p:nvCxnSpPr>
        <p:spPr>
          <a:xfrm>
            <a:off x="5661478" y="4324400"/>
            <a:ext cx="873070" cy="65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20" idx="7"/>
            <a:endCxn id="34" idx="3"/>
          </p:cNvCxnSpPr>
          <p:nvPr/>
        </p:nvCxnSpPr>
        <p:spPr>
          <a:xfrm flipV="1">
            <a:off x="6077919" y="3486170"/>
            <a:ext cx="344990" cy="34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3" idx="6"/>
            <a:endCxn id="20" idx="2"/>
          </p:cNvCxnSpPr>
          <p:nvPr/>
        </p:nvCxnSpPr>
        <p:spPr>
          <a:xfrm>
            <a:off x="4636006" y="3856867"/>
            <a:ext cx="436536" cy="180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3" idx="7"/>
            <a:endCxn id="21" idx="3"/>
          </p:cNvCxnSpPr>
          <p:nvPr/>
        </p:nvCxnSpPr>
        <p:spPr>
          <a:xfrm flipV="1">
            <a:off x="4463511" y="2522692"/>
            <a:ext cx="1923236" cy="113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3" idx="5"/>
            <a:endCxn id="32" idx="2"/>
          </p:cNvCxnSpPr>
          <p:nvPr/>
        </p:nvCxnSpPr>
        <p:spPr>
          <a:xfrm>
            <a:off x="4463511" y="4059607"/>
            <a:ext cx="2071037" cy="92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21" idx="3"/>
          </p:cNvCxnSpPr>
          <p:nvPr/>
        </p:nvCxnSpPr>
        <p:spPr>
          <a:xfrm flipV="1">
            <a:off x="4483606" y="2522692"/>
            <a:ext cx="1903141" cy="2532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34" idx="4"/>
            <a:endCxn id="27" idx="6"/>
          </p:cNvCxnSpPr>
          <p:nvPr/>
        </p:nvCxnSpPr>
        <p:spPr>
          <a:xfrm flipH="1">
            <a:off x="5072542" y="3570148"/>
            <a:ext cx="1766808" cy="183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1" idx="4"/>
            <a:endCxn id="20" idx="0"/>
          </p:cNvCxnSpPr>
          <p:nvPr/>
        </p:nvCxnSpPr>
        <p:spPr>
          <a:xfrm flipH="1">
            <a:off x="5661478" y="2606670"/>
            <a:ext cx="1141710" cy="114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6" idx="5"/>
            <a:endCxn id="32" idx="0"/>
          </p:cNvCxnSpPr>
          <p:nvPr/>
        </p:nvCxnSpPr>
        <p:spPr>
          <a:xfrm>
            <a:off x="5018868" y="2522693"/>
            <a:ext cx="2104616" cy="217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33" idx="6"/>
            <a:endCxn id="34" idx="2"/>
          </p:cNvCxnSpPr>
          <p:nvPr/>
        </p:nvCxnSpPr>
        <p:spPr>
          <a:xfrm flipV="1">
            <a:off x="4636006" y="3283430"/>
            <a:ext cx="1614408" cy="573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6" idx="4"/>
            <a:endCxn id="27" idx="0"/>
          </p:cNvCxnSpPr>
          <p:nvPr/>
        </p:nvCxnSpPr>
        <p:spPr>
          <a:xfrm flipH="1">
            <a:off x="4483606" y="2606671"/>
            <a:ext cx="118821" cy="250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21" idx="4"/>
            <a:endCxn id="32" idx="7"/>
          </p:cNvCxnSpPr>
          <p:nvPr/>
        </p:nvCxnSpPr>
        <p:spPr>
          <a:xfrm>
            <a:off x="6803188" y="2606670"/>
            <a:ext cx="736737" cy="217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540792" y="5915558"/>
            <a:ext cx="4171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네트워크상에서 </a:t>
            </a:r>
            <a:r>
              <a:rPr lang="en-US" altLang="ko-KR" sz="1200" dirty="0" smtClean="0"/>
              <a:t>WWW</a:t>
            </a:r>
            <a:r>
              <a:rPr lang="ko-KR" altLang="en-US" sz="1200" dirty="0" smtClean="0"/>
              <a:t>서비스로 정보공유를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cxnSp>
        <p:nvCxnSpPr>
          <p:cNvPr id="72" name="직선 연결선 71"/>
          <p:cNvCxnSpPr>
            <a:stCxn id="27" idx="6"/>
            <a:endCxn id="32" idx="3"/>
          </p:cNvCxnSpPr>
          <p:nvPr/>
        </p:nvCxnSpPr>
        <p:spPr>
          <a:xfrm flipV="1">
            <a:off x="5072542" y="5183235"/>
            <a:ext cx="1634501" cy="218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4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폼 태그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(html_css_4_2_ex1)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42" y="1558976"/>
            <a:ext cx="3463636" cy="37155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41" y="1558976"/>
            <a:ext cx="5478843" cy="43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4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레이아웃 구성 태그 </a:t>
            </a:r>
            <a:r>
              <a:rPr lang="en-US" altLang="ko-KR" sz="1600" b="1" dirty="0" smtClean="0">
                <a:latin typeface="+mn-ea"/>
              </a:rPr>
              <a:t>– div, span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(html_css_4_3_ex1)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13" y="1705691"/>
            <a:ext cx="2295525" cy="2762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9" y="1705691"/>
            <a:ext cx="3667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5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_HTML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-IV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div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이용한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시멘틱을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이용한 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83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5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div</a:t>
            </a:r>
            <a:r>
              <a:rPr lang="ko-KR" altLang="en-US" sz="1600" b="1" dirty="0" smtClean="0">
                <a:latin typeface="+mn-ea"/>
              </a:rPr>
              <a:t>를 이용한 레이아웃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(html_css_5_1_ex1)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517423"/>
            <a:ext cx="4571735" cy="2874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6" y="1517423"/>
            <a:ext cx="3493563" cy="4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5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시멘틱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smtClean="0">
                <a:latin typeface="+mn-ea"/>
              </a:rPr>
              <a:t>semantic)</a:t>
            </a:r>
            <a:r>
              <a:rPr lang="ko-KR" altLang="en-US" sz="1600" b="1" dirty="0" smtClean="0">
                <a:latin typeface="+mn-ea"/>
              </a:rPr>
              <a:t>을 이용한 레이아웃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(html_css_5_2_ex1)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517423"/>
            <a:ext cx="4571735" cy="2874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15" y="1460688"/>
            <a:ext cx="4235083" cy="49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6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tag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*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전체와 특정태그의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03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6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선택자란</a:t>
            </a:r>
            <a:r>
              <a:rPr lang="en-US" altLang="ko-KR" sz="1600" b="1" dirty="0" smtClean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특정 태그를 선택하여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태그의 속성을 변경 하는 목적으로 사용 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(html_css_6_1_ex1)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04" y="2049069"/>
            <a:ext cx="4191000" cy="4610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2049069"/>
            <a:ext cx="2438400" cy="30861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51214" y="3278908"/>
            <a:ext cx="2822241" cy="969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2359" y="3915389"/>
            <a:ext cx="2419993" cy="970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6" idx="1"/>
            <a:endCxn id="11" idx="3"/>
          </p:cNvCxnSpPr>
          <p:nvPr/>
        </p:nvCxnSpPr>
        <p:spPr>
          <a:xfrm flipH="1" flipV="1">
            <a:off x="3152352" y="4400712"/>
            <a:ext cx="998862" cy="129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</p:cNvCxnSpPr>
          <p:nvPr/>
        </p:nvCxnSpPr>
        <p:spPr>
          <a:xfrm flipH="1">
            <a:off x="5560291" y="4248727"/>
            <a:ext cx="2044" cy="99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151214" y="5280434"/>
            <a:ext cx="2822241" cy="839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3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08" y="5409544"/>
            <a:ext cx="2066925" cy="1038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89" y="2039330"/>
            <a:ext cx="4935682" cy="2909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6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tag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특정태그를 선택하여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속성을 적용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smtClean="0"/>
              <a:t>html_css_6_2_ex1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html_css_6_2_ex2)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8597" y="5152821"/>
            <a:ext cx="2037148" cy="1515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57" y="2039331"/>
            <a:ext cx="4883727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72" y="2083327"/>
            <a:ext cx="4935682" cy="2909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6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*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전체라는 의미의 </a:t>
            </a:r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선택자를</a:t>
            </a:r>
            <a:r>
              <a:rPr lang="ko-KR" altLang="en-US" sz="1200" dirty="0" smtClean="0"/>
              <a:t> 사용하면 문서 전체를 선택하는 의미가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(html_css_6_3_ex1)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38" y="2083327"/>
            <a:ext cx="4883727" cy="28834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754" y="5252212"/>
            <a:ext cx="2019300" cy="13335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908597" y="5152821"/>
            <a:ext cx="2037148" cy="1515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6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전체와 특정태그의 혼합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전체적으로 속성을 설정한 다음 특정 태그의 속성을 변경 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(html_css_6_4_ex1)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91" y="1859080"/>
            <a:ext cx="9420225" cy="2828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48" y="5326118"/>
            <a:ext cx="1838325" cy="866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519" y="5326118"/>
            <a:ext cx="1857375" cy="895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038" y="5392793"/>
            <a:ext cx="2514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615462" y="1777250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Web</a:t>
            </a:r>
            <a:r>
              <a:rPr lang="ko-KR" altLang="en-US" sz="1600" b="1" dirty="0">
                <a:latin typeface="+mn-ea"/>
              </a:rPr>
              <a:t>이란</a:t>
            </a:r>
            <a:r>
              <a:rPr lang="en-US" altLang="ko-KR" sz="1600" b="1" dirty="0" smtClean="0">
                <a:latin typeface="+mn-ea"/>
              </a:rPr>
              <a:t>?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atin typeface="+mn-ea"/>
              </a:rPr>
              <a:t>웹이란</a:t>
            </a:r>
            <a:r>
              <a:rPr lang="en-US" altLang="ko-KR" sz="1100" dirty="0" smtClean="0">
                <a:latin typeface="+mn-ea"/>
              </a:rPr>
              <a:t>, 1</a:t>
            </a:r>
            <a:r>
              <a:rPr lang="ko-KR" altLang="en-US" sz="1100" dirty="0" smtClean="0">
                <a:latin typeface="+mn-ea"/>
              </a:rPr>
              <a:t>개 이상의 사이트가 연결되어있는 인터넷 서비스의 한가지 형태를 말합니다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 smtClean="0">
                <a:latin typeface="+mn-ea"/>
              </a:rPr>
              <a:t>인터넷이란</a:t>
            </a:r>
            <a:r>
              <a:rPr lang="en-US" altLang="ko-KR" sz="1100" dirty="0" smtClean="0">
                <a:latin typeface="+mn-ea"/>
              </a:rPr>
              <a:t>, 1</a:t>
            </a:r>
            <a:r>
              <a:rPr lang="ko-KR" altLang="en-US" sz="1100" dirty="0" smtClean="0">
                <a:latin typeface="+mn-ea"/>
              </a:rPr>
              <a:t>개 이상의 네트워크가 연결되어 있는 형태를 말합니다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980136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프로토콜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(Protocol) :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네트워크상에서 약속한 통신규약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IP :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네트워크상에서 컴퓨터를 식별할 수 있는 주소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DNS : IP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주소를 인간이 쉽게 외우도록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맵핑한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문자열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Port : IP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주소가 컴퓨터를 식별할 수 있게 해준다면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Port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08" y="3246824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서울산업진흥원 웹사이트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http</a:t>
            </a:r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://www.sba.seoul.kr:80/kr/index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932618" y="4261947"/>
            <a:ext cx="977730" cy="46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412373" y="4261488"/>
            <a:ext cx="3873330" cy="6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474703" y="4261488"/>
            <a:ext cx="464751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8256804" y="4261488"/>
            <a:ext cx="1836765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421483" y="4261488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7502" y="5019191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프로토콜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431383" y="4261488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5720" y="5029929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컴퓨터 주소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(DNS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주소로 변경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93937" y="4261488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2016" y="5029929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port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9096511" y="4261488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41283" y="5029929"/>
            <a:ext cx="1331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Information path</a:t>
            </a:r>
          </a:p>
        </p:txBody>
      </p:sp>
    </p:spTree>
    <p:extLst>
      <p:ext uri="{BB962C8B-B14F-4D97-AF65-F5344CB8AC3E}">
        <p14:creationId xmlns:p14="http://schemas.microsoft.com/office/powerpoint/2010/main" val="15655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7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(#)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class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(.)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tag,id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class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혼합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후손 및 자손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43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id(#) </a:t>
            </a:r>
            <a:r>
              <a:rPr lang="ko-KR" altLang="en-US" sz="1600" b="1" dirty="0">
                <a:latin typeface="+mn-ea"/>
              </a:rPr>
              <a:t>와 </a:t>
            </a:r>
            <a:r>
              <a:rPr lang="en-US" altLang="ko-KR" sz="1600" b="1" dirty="0">
                <a:latin typeface="+mn-ea"/>
              </a:rPr>
              <a:t>class(.)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태그의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class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이용하여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에서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(html_css_7_1_ex1)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52" y="1762588"/>
            <a:ext cx="5057775" cy="480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1873138"/>
            <a:ext cx="4543425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2859" y="760205"/>
            <a:ext cx="3138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00B050"/>
                </a:solidFill>
              </a:rPr>
              <a:t>둘이 똑같음</a:t>
            </a:r>
            <a:endParaRPr lang="ko-KR" altLang="en-US" sz="16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tag</a:t>
            </a:r>
            <a:r>
              <a:rPr lang="en-US" altLang="ko-KR" sz="1600" b="1" dirty="0" smtClean="0">
                <a:latin typeface="+mn-ea"/>
              </a:rPr>
              <a:t>, id</a:t>
            </a:r>
            <a:r>
              <a:rPr lang="en-US" altLang="ko-KR" sz="1600" b="1" dirty="0">
                <a:latin typeface="+mn-ea"/>
              </a:rPr>
              <a:t>, class </a:t>
            </a:r>
            <a:r>
              <a:rPr lang="ko-KR" altLang="en-US" sz="1600" b="1" dirty="0">
                <a:latin typeface="+mn-ea"/>
              </a:rPr>
              <a:t>혼합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tag</a:t>
            </a:r>
            <a:r>
              <a:rPr lang="en-US" altLang="ko-KR" sz="1200" dirty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</a:t>
            </a:r>
            <a:r>
              <a:rPr lang="en-US" altLang="ko-KR" sz="1200" dirty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class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혼합하여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에서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(html_css_7_2_ex1)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68" y="1732137"/>
            <a:ext cx="4494068" cy="5013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63" y="1732137"/>
            <a:ext cx="2457450" cy="2524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738" y="1732137"/>
            <a:ext cx="18764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6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속성 </a:t>
            </a:r>
            <a:r>
              <a:rPr lang="ko-KR" altLang="en-US" sz="1600" b="1" dirty="0" err="1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tag</a:t>
            </a:r>
            <a:r>
              <a:rPr lang="ko-KR" altLang="en-US" sz="1200" dirty="0" smtClean="0"/>
              <a:t>의 속성을 선택하여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의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(html_css_7_3_ex1)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855306"/>
            <a:ext cx="4819650" cy="3381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08" y="1855306"/>
            <a:ext cx="4738885" cy="12909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08" y="3340220"/>
            <a:ext cx="2180516" cy="34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후손 </a:t>
            </a:r>
            <a:r>
              <a:rPr lang="ko-KR" altLang="en-US" sz="1600" b="1" dirty="0" smtClean="0">
                <a:latin typeface="+mn-ea"/>
              </a:rPr>
              <a:t>및 자손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r>
              <a:rPr lang="ko-KR" altLang="en-US" sz="1600" b="1" dirty="0" smtClean="0">
                <a:latin typeface="+mn-ea"/>
              </a:rPr>
              <a:t> 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tag</a:t>
            </a:r>
            <a:r>
              <a:rPr lang="ko-KR" altLang="en-US" sz="1200" dirty="0" smtClean="0"/>
              <a:t>의 속성을 선택하여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의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(html_css_7_4_ex1)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40" y="1670900"/>
            <a:ext cx="3330921" cy="4892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02" y="1670900"/>
            <a:ext cx="2204132" cy="28811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061" y="1653716"/>
            <a:ext cx="2407227" cy="35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7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-5.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동위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태그의 동등한 위치를 판단하여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(html_css_7_5_ex1)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" y="2016082"/>
            <a:ext cx="3228975" cy="2190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04" y="2016082"/>
            <a:ext cx="2743200" cy="3533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38" y="2016082"/>
            <a:ext cx="32861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8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반응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구조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레이아웃 설정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4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8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반응 </a:t>
            </a:r>
            <a:r>
              <a:rPr lang="ko-KR" altLang="en-US" sz="1600" b="1" dirty="0" err="1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마우스의 반응에 따른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(html_css_8_1_ex1)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19" y="2095078"/>
            <a:ext cx="1495425" cy="245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16" y="2178206"/>
            <a:ext cx="1827068" cy="16625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37" y="2022341"/>
            <a:ext cx="2034886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8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상태 </a:t>
            </a:r>
            <a:r>
              <a:rPr lang="ko-KR" altLang="en-US" sz="1600" b="1" dirty="0" err="1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상태에 따라서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속성이 변화는 설정을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(html_css_8_2_ex1)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2" y="2299636"/>
            <a:ext cx="2800350" cy="1200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56" y="2134926"/>
            <a:ext cx="2282851" cy="23615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556" y="4805699"/>
            <a:ext cx="73914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8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구조 </a:t>
            </a:r>
            <a:r>
              <a:rPr lang="ko-KR" altLang="en-US" sz="1600" b="1" dirty="0" err="1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구조에 </a:t>
            </a:r>
            <a:r>
              <a:rPr lang="ko-KR" altLang="en-US" sz="1200" dirty="0" smtClean="0"/>
              <a:t>따라서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속성이 변화는 설정을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</a:t>
            </a:r>
            <a:r>
              <a:rPr lang="en-US" altLang="ko-KR" sz="1200" dirty="0"/>
              <a:t>html_css_8_3_ex1, </a:t>
            </a:r>
            <a:r>
              <a:rPr lang="en-US" altLang="ko-KR" sz="1200" dirty="0" smtClean="0"/>
              <a:t>html_css_8_3_ex2)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19" y="2106585"/>
            <a:ext cx="2838450" cy="39719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713" y="2106585"/>
            <a:ext cx="26860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HTML</a:t>
            </a:r>
            <a:r>
              <a:rPr lang="ko-KR" altLang="en-US" sz="1600" b="1" dirty="0" smtClean="0">
                <a:latin typeface="+mn-ea"/>
              </a:rPr>
              <a:t>이란</a:t>
            </a:r>
            <a:r>
              <a:rPr lang="en-US" altLang="ko-KR" sz="1600" b="1" dirty="0" smtClean="0">
                <a:latin typeface="+mn-ea"/>
              </a:rPr>
              <a:t>?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 smtClean="0">
                <a:latin typeface="+mn-ea"/>
              </a:rPr>
              <a:t>이란</a:t>
            </a:r>
            <a:r>
              <a:rPr lang="en-US" altLang="ko-KR" sz="1100" dirty="0" smtClean="0">
                <a:latin typeface="+mn-ea"/>
              </a:rPr>
              <a:t>,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Hyper Text Markup Language</a:t>
            </a:r>
            <a:r>
              <a:rPr lang="ko-KR" altLang="en-US" sz="1100" dirty="0">
                <a:latin typeface="+mn-ea"/>
              </a:rPr>
              <a:t>의 약자로서 </a:t>
            </a:r>
            <a:r>
              <a:rPr lang="ko-KR" altLang="en-US" sz="1100" dirty="0" err="1" smtClean="0">
                <a:latin typeface="+mn-ea"/>
              </a:rPr>
              <a:t>웹문서를</a:t>
            </a:r>
            <a:r>
              <a:rPr lang="ko-KR" altLang="en-US" sz="1100" dirty="0" smtClean="0">
                <a:latin typeface="+mn-ea"/>
              </a:rPr>
              <a:t> 기술하는 </a:t>
            </a:r>
            <a:r>
              <a:rPr lang="ko-KR" altLang="en-US" sz="1100" dirty="0">
                <a:latin typeface="+mn-ea"/>
              </a:rPr>
              <a:t>언어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err="1">
                <a:latin typeface="+mn-ea"/>
              </a:rPr>
              <a:t>웹</a:t>
            </a:r>
            <a:r>
              <a:rPr lang="ko-KR" altLang="en-US" sz="1100" dirty="0" err="1" smtClean="0">
                <a:latin typeface="+mn-ea"/>
              </a:rPr>
              <a:t>문서를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표현하기 위해 </a:t>
            </a:r>
            <a:r>
              <a:rPr lang="ko-KR" altLang="en-US" sz="1100" dirty="0" smtClean="0">
                <a:latin typeface="+mn-ea"/>
              </a:rPr>
              <a:t>태그들로 구성되어 </a:t>
            </a:r>
            <a:r>
              <a:rPr lang="ko-KR" altLang="en-US" sz="1100" dirty="0">
                <a:latin typeface="+mn-ea"/>
              </a:rPr>
              <a:t>있습니다</a:t>
            </a:r>
            <a:r>
              <a:rPr lang="en-US" altLang="ko-KR" sz="1100" dirty="0">
                <a:latin typeface="+mn-ea"/>
              </a:rPr>
              <a:t>.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4" y="2045364"/>
            <a:ext cx="5827120" cy="35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49" y="2045364"/>
            <a:ext cx="4995364" cy="38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881247" y="6027286"/>
            <a:ext cx="465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왼쪽의 </a:t>
            </a:r>
            <a:r>
              <a:rPr lang="ko-KR" altLang="en-US" sz="1100" dirty="0" err="1" smtClean="0">
                <a:latin typeface="+mn-ea"/>
              </a:rPr>
              <a:t>웹문서를</a:t>
            </a:r>
            <a:r>
              <a:rPr lang="ko-KR" altLang="en-US" sz="1100" dirty="0" smtClean="0">
                <a:latin typeface="+mn-ea"/>
              </a:rPr>
              <a:t> 만들기 위해 기술되어진 </a:t>
            </a:r>
            <a:r>
              <a:rPr lang="en-US" altLang="ko-KR" sz="1100" dirty="0" smtClean="0">
                <a:latin typeface="+mn-ea"/>
              </a:rPr>
              <a:t>HTML</a:t>
            </a:r>
            <a:r>
              <a:rPr lang="ko-KR" altLang="en-US" sz="1100" dirty="0" smtClean="0">
                <a:latin typeface="+mn-ea"/>
              </a:rPr>
              <a:t>프로그램 문서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5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8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레이아웃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지금 살펴본 내용을 바탕으로 아래의 레이아웃을 설정해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(html_css_8_4_ex1)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5" y="1761154"/>
            <a:ext cx="7306555" cy="44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9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-IV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문자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링크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690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9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문자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특정 문자 또는 문자열을 선택 하여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(html_css_9_1_ex1)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81" y="1817166"/>
            <a:ext cx="6793450" cy="36053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47" y="2689710"/>
            <a:ext cx="40100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9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문자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드래그되어 있는 문자들의 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(html_css_9_1_ex2)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19646"/>
            <a:ext cx="6565165" cy="35502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59" y="2644222"/>
            <a:ext cx="2990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9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링크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문서에서 링크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되어 있는 문자를 선택하여</a:t>
            </a:r>
            <a:r>
              <a:rPr lang="en-US" altLang="ko-KR" sz="1200" dirty="0" smtClean="0"/>
              <a:t>, CSS</a:t>
            </a:r>
            <a:r>
              <a:rPr lang="ko-KR" altLang="en-US" sz="1200" dirty="0" smtClean="0"/>
              <a:t>속성을 설정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(html_css_9_2_ex1)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87221"/>
            <a:ext cx="6510062" cy="21254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14" y="2718766"/>
            <a:ext cx="27146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9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부정 </a:t>
            </a:r>
            <a:r>
              <a:rPr lang="ko-KR" altLang="en-US" sz="1600" b="1" dirty="0" err="1" smtClean="0">
                <a:latin typeface="+mn-ea"/>
              </a:rPr>
              <a:t>선택자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나를 </a:t>
            </a:r>
            <a:r>
              <a:rPr lang="ko-KR" altLang="en-US" sz="1200" dirty="0" smtClean="0"/>
              <a:t>제외한 모든 태그에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속성을 적용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(html_css_9_3_ex1)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15946"/>
            <a:ext cx="6557294" cy="2149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658" y="2461935"/>
            <a:ext cx="2552700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36" y="4639006"/>
            <a:ext cx="6705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10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속성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CSS3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url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display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isibility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opacity </a:t>
            </a:r>
            <a:r>
              <a:rPr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19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10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CSS3 </a:t>
            </a:r>
            <a:r>
              <a:rPr lang="ko-KR" altLang="en-US" sz="1600" b="1" dirty="0" smtClean="0">
                <a:latin typeface="+mn-ea"/>
              </a:rPr>
              <a:t>단위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CSS3</a:t>
            </a:r>
            <a:r>
              <a:rPr lang="ko-KR" altLang="en-US" sz="1200" dirty="0" smtClean="0"/>
              <a:t>에서 자주 사용되는 단위들에 대해서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(html_css_10_1_ex1)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1636196"/>
            <a:ext cx="3903423" cy="51690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435" y="1687750"/>
            <a:ext cx="1897128" cy="33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10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 err="1" smtClean="0">
                <a:latin typeface="+mn-ea"/>
              </a:rPr>
              <a:t>url</a:t>
            </a:r>
            <a:r>
              <a:rPr lang="en-US" altLang="ko-KR" sz="1600" b="1" dirty="0" smtClean="0">
                <a:latin typeface="+mn-ea"/>
              </a:rPr>
              <a:t>()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Background-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속성의 속성값으로 많이 사용됩니다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 경우 배경이미지의 경로를 나타냅니다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(html_css_10_2_ex1)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4" y="1785152"/>
            <a:ext cx="5868145" cy="37212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51" y="1785152"/>
            <a:ext cx="5368636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561" y="1841051"/>
            <a:ext cx="3409950" cy="4886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10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display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화면에 어떻게 보이는지를 설정 하는 속성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다양한 속성값이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주로 몇 가지만 많이 사용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(html_css_10_3_ex1)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050636" y="1948496"/>
            <a:ext cx="914400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block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9" idx="1"/>
          </p:cNvCxnSpPr>
          <p:nvPr/>
        </p:nvCxnSpPr>
        <p:spPr>
          <a:xfrm flipH="1" flipV="1">
            <a:off x="6198827" y="2118429"/>
            <a:ext cx="3851809" cy="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1"/>
          </p:cNvCxnSpPr>
          <p:nvPr/>
        </p:nvCxnSpPr>
        <p:spPr>
          <a:xfrm flipH="1">
            <a:off x="6198827" y="2122475"/>
            <a:ext cx="3851809" cy="11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1"/>
          </p:cNvCxnSpPr>
          <p:nvPr/>
        </p:nvCxnSpPr>
        <p:spPr>
          <a:xfrm flipH="1">
            <a:off x="6198827" y="2122475"/>
            <a:ext cx="3851809" cy="21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9" idx="1"/>
          </p:cNvCxnSpPr>
          <p:nvPr/>
        </p:nvCxnSpPr>
        <p:spPr>
          <a:xfrm flipH="1">
            <a:off x="6263563" y="2122475"/>
            <a:ext cx="3787073" cy="301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933561" y="6291613"/>
            <a:ext cx="914400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inline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5276007" y="5938982"/>
            <a:ext cx="114754" cy="35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0"/>
          </p:cNvCxnSpPr>
          <p:nvPr/>
        </p:nvCxnSpPr>
        <p:spPr>
          <a:xfrm flipV="1">
            <a:off x="5390761" y="5938982"/>
            <a:ext cx="624643" cy="35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131141" y="6299705"/>
            <a:ext cx="914400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none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6588341" y="5938982"/>
            <a:ext cx="9245" cy="35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050636" y="5664676"/>
            <a:ext cx="1577948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Inline-block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46" idx="1"/>
          </p:cNvCxnSpPr>
          <p:nvPr/>
        </p:nvCxnSpPr>
        <p:spPr>
          <a:xfrm flipH="1">
            <a:off x="8343511" y="5838655"/>
            <a:ext cx="1707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798394" y="2197785"/>
            <a:ext cx="3236815" cy="27669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</a:t>
            </a:r>
            <a:r>
              <a:rPr lang="en-US" altLang="ko-KR" dirty="0" err="1" smtClean="0"/>
              <a:t>isply</a:t>
            </a:r>
            <a:r>
              <a:rPr lang="ko-KR" altLang="en-US" dirty="0" smtClean="0"/>
              <a:t>속성</a:t>
            </a:r>
            <a:r>
              <a:rPr lang="ko-KR" altLang="en-US" dirty="0"/>
              <a:t>의</a:t>
            </a:r>
            <a:r>
              <a:rPr lang="ko-KR" altLang="en-US" dirty="0" smtClean="0"/>
              <a:t> 다음 속성값은 매우 중요 합니다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lock</a:t>
            </a:r>
          </a:p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nline</a:t>
            </a:r>
          </a:p>
          <a:p>
            <a:pPr algn="ctr"/>
            <a:r>
              <a:rPr lang="en-US" altLang="ko-KR" dirty="0"/>
              <a:t>i</a:t>
            </a:r>
            <a:r>
              <a:rPr lang="en-US" altLang="ko-KR" dirty="0" smtClean="0"/>
              <a:t>nline-block</a:t>
            </a:r>
          </a:p>
        </p:txBody>
      </p:sp>
    </p:spTree>
    <p:extLst>
      <p:ext uri="{BB962C8B-B14F-4D97-AF65-F5344CB8AC3E}">
        <p14:creationId xmlns:p14="http://schemas.microsoft.com/office/powerpoint/2010/main" val="20777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CSS</a:t>
            </a:r>
            <a:r>
              <a:rPr lang="ko-KR" altLang="en-US" sz="1600" b="1" dirty="0" smtClean="0">
                <a:latin typeface="+mn-ea"/>
              </a:rPr>
              <a:t>란</a:t>
            </a:r>
            <a:r>
              <a:rPr lang="en-US" altLang="ko-KR" sz="1600" b="1" dirty="0" smtClean="0">
                <a:latin typeface="+mn-ea"/>
              </a:rPr>
              <a:t>?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Cascading Style </a:t>
            </a:r>
            <a:r>
              <a:rPr lang="en-US" altLang="ko-KR" sz="1100" dirty="0">
                <a:latin typeface="+mn-ea"/>
              </a:rPr>
              <a:t>S</a:t>
            </a:r>
            <a:r>
              <a:rPr lang="en-US" altLang="ko-KR" sz="1100" dirty="0" smtClean="0">
                <a:latin typeface="+mn-ea"/>
              </a:rPr>
              <a:t>heets</a:t>
            </a:r>
            <a:r>
              <a:rPr lang="ko-KR" altLang="en-US" sz="1100" dirty="0" smtClean="0">
                <a:latin typeface="+mn-ea"/>
              </a:rPr>
              <a:t>의 약자로</a:t>
            </a:r>
            <a:r>
              <a:rPr lang="en-US" altLang="ko-KR" sz="1100" dirty="0" smtClean="0">
                <a:latin typeface="+mn-ea"/>
              </a:rPr>
              <a:t>, HTML</a:t>
            </a:r>
            <a:r>
              <a:rPr lang="ko-KR" altLang="en-US" sz="1100" dirty="0" smtClean="0">
                <a:latin typeface="+mn-ea"/>
              </a:rPr>
              <a:t>문서를 디자인적으로 </a:t>
            </a:r>
            <a:r>
              <a:rPr lang="ko-KR" altLang="en-US" sz="1100" dirty="0">
                <a:latin typeface="+mn-ea"/>
              </a:rPr>
              <a:t>예</a:t>
            </a:r>
            <a:r>
              <a:rPr lang="ko-KR" altLang="en-US" sz="1100" dirty="0" smtClean="0">
                <a:latin typeface="+mn-ea"/>
              </a:rPr>
              <a:t>쁘게 만들어 정보 전달을 좀더 효율적으로 하기 위해 만들어진 문서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HTML</a:t>
            </a:r>
            <a:r>
              <a:rPr lang="ko-KR" altLang="en-US" sz="1100" dirty="0" smtClean="0">
                <a:latin typeface="+mn-ea"/>
              </a:rPr>
              <a:t>은 정보를 가지고 있고</a:t>
            </a:r>
            <a:r>
              <a:rPr lang="en-US" altLang="ko-KR" sz="1100" dirty="0" smtClean="0">
                <a:latin typeface="+mn-ea"/>
              </a:rPr>
              <a:t>, CSS</a:t>
            </a:r>
            <a:r>
              <a:rPr lang="ko-KR" altLang="en-US" sz="1100" dirty="0" smtClean="0">
                <a:latin typeface="+mn-ea"/>
              </a:rPr>
              <a:t>는 화면상의 </a:t>
            </a:r>
            <a:r>
              <a:rPr lang="ko-KR" altLang="en-US" sz="1100" dirty="0" err="1" smtClean="0">
                <a:latin typeface="+mn-ea"/>
              </a:rPr>
              <a:t>레이아웃등을</a:t>
            </a:r>
            <a:r>
              <a:rPr lang="ko-KR" altLang="en-US" sz="1100" dirty="0" smtClean="0">
                <a:latin typeface="+mn-ea"/>
              </a:rPr>
              <a:t> 컨트롤하는 문서라고 생각 하면 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84" y="1957189"/>
            <a:ext cx="8840932" cy="72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48352" y="2725523"/>
            <a:ext cx="8593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메뉴배치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18" y="3280713"/>
            <a:ext cx="8918864" cy="83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48353" y="3950185"/>
            <a:ext cx="8593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폰트 색상 및 크기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25" y="4600924"/>
            <a:ext cx="3289258" cy="20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4583" y="6344824"/>
            <a:ext cx="1544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+mn-ea"/>
              </a:rPr>
              <a:t>전체적인 레이아웃</a:t>
            </a:r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41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10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 err="1" smtClean="0">
                <a:latin typeface="+mn-ea"/>
              </a:rPr>
              <a:t>visibilty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display</a:t>
            </a:r>
            <a:r>
              <a:rPr lang="ko-KR" altLang="en-US" sz="1200" smtClean="0"/>
              <a:t>속성의 </a:t>
            </a:r>
            <a:r>
              <a:rPr lang="en-US" altLang="ko-KR" sz="1200" dirty="0"/>
              <a:t>none</a:t>
            </a:r>
            <a:r>
              <a:rPr lang="ko-KR" altLang="en-US" sz="1200" dirty="0"/>
              <a:t>속성값과 비교하여 이해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(html_css_10_4_ex1)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852137" y="2541150"/>
            <a:ext cx="3018001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display:none</a:t>
            </a:r>
            <a:endParaRPr lang="ko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176757" y="2715129"/>
            <a:ext cx="1481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3" y="1701549"/>
            <a:ext cx="1200150" cy="50101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852137" y="4896110"/>
            <a:ext cx="3018001" cy="34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</a:t>
            </a:r>
            <a:r>
              <a:rPr lang="en-US" altLang="ko-KR" dirty="0" err="1" smtClean="0"/>
              <a:t>isibiliity:hidden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176757" y="5070089"/>
            <a:ext cx="1481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10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-5.</a:t>
            </a:r>
            <a:r>
              <a:rPr lang="en-US" altLang="ko-KR" sz="1600" b="1" dirty="0" smtClean="0">
                <a:latin typeface="+mn-ea"/>
              </a:rPr>
              <a:t> opacity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투명도를 조절하는 속성 입니다</a:t>
            </a:r>
            <a:r>
              <a:rPr lang="en-US" altLang="ko-KR" sz="1200" dirty="0" smtClean="0"/>
              <a:t>. </a:t>
            </a:r>
            <a:r>
              <a:rPr lang="ko-KR" altLang="en-US" sz="1200" smtClean="0"/>
              <a:t>여러 곳에 </a:t>
            </a:r>
            <a:r>
              <a:rPr lang="ko-KR" altLang="en-US" sz="1200" dirty="0" smtClean="0"/>
              <a:t>유용하게 사용 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(html_css_10_5_ex1)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365860"/>
            <a:ext cx="5732318" cy="1143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83" y="1458999"/>
            <a:ext cx="2571751" cy="47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속성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margin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padding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box-sizing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border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background-image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5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margin </a:t>
            </a:r>
            <a:r>
              <a:rPr lang="ko-KR" altLang="en-US" sz="1600" b="1" dirty="0" smtClean="0">
                <a:latin typeface="+mn-ea"/>
              </a:rPr>
              <a:t>및 </a:t>
            </a:r>
            <a:r>
              <a:rPr lang="en-US" altLang="ko-KR" sz="1600" b="1" dirty="0" smtClean="0">
                <a:latin typeface="+mn-ea"/>
              </a:rPr>
              <a:t>padding</a:t>
            </a:r>
            <a:r>
              <a:rPr lang="ko-KR" altLang="en-US" sz="1600" b="1" dirty="0" smtClean="0">
                <a:latin typeface="+mn-ea"/>
              </a:rPr>
              <a:t> 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margin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padding </a:t>
            </a:r>
            <a:r>
              <a:rPr lang="ko-KR" altLang="en-US" sz="1200" dirty="0" smtClean="0"/>
              <a:t>속성은 아주 중요한 속성으로 정확한 속성의 의미를 알아야 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무한 반복을 통해 완전히 습득 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(html_css_11_1_ex1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html_css_11_1_ex2)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5" y="1680183"/>
            <a:ext cx="6009409" cy="5065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528" y="1814459"/>
            <a:ext cx="5412745" cy="15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box-sizing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box-sizing</a:t>
            </a:r>
            <a:r>
              <a:rPr lang="ko-KR" altLang="en-US" sz="1200" dirty="0" smtClean="0"/>
              <a:t>속성을 이용하면 전체 사이즈의 크기를 변경 할 수 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(html_css_11_2_ex1)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29" y="1717419"/>
            <a:ext cx="2517706" cy="52045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44" y="1750748"/>
            <a:ext cx="25241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border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border</a:t>
            </a:r>
            <a:r>
              <a:rPr lang="ko-KR" altLang="en-US" sz="1200" dirty="0" smtClean="0"/>
              <a:t>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(html_css_11_3_ex1)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89" y="1377115"/>
            <a:ext cx="2023078" cy="53686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34" y="1469618"/>
            <a:ext cx="1989444" cy="50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5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background-image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배경을 지정하는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(html_css_11_4_ex1, </a:t>
            </a:r>
            <a:r>
              <a:rPr lang="en-US" altLang="ko-KR" sz="1200" dirty="0" smtClean="0"/>
              <a:t>html_css_11_4_ex2)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893744"/>
            <a:ext cx="6543340" cy="433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80" y="2555891"/>
            <a:ext cx="4580015" cy="24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background-image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배경을 지정하는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(html_css_11_4_ex1, </a:t>
            </a:r>
            <a:r>
              <a:rPr lang="en-US" altLang="ko-KR" sz="1200" dirty="0" smtClean="0"/>
              <a:t>html_css_11_4_ex2)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2024492"/>
            <a:ext cx="7239073" cy="34894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54" y="4600995"/>
            <a:ext cx="6362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background-image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배경을 지정하는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(html_css_11_4_ex1, </a:t>
            </a:r>
            <a:r>
              <a:rPr lang="en-US" altLang="ko-KR" sz="1200" dirty="0" smtClean="0"/>
              <a:t>html_css_11_4_ex2, html_css_11_4_ex3)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66" y="1724299"/>
            <a:ext cx="6273905" cy="4510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6" y="1724299"/>
            <a:ext cx="4730296" cy="11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12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속성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font-family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font-size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font-style, font-weight, line-height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text-align, text-decoration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position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564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2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_HTML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기본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태그란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버전과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편집툴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태그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h1,p,br,a,b,i,sup,ins,del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태그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7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font-family , font-size </a:t>
            </a:r>
            <a:r>
              <a:rPr lang="ko-KR" altLang="en-US" sz="1600" b="1" dirty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글꼴 및 폰트 사이즈 관련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45" y="1676059"/>
            <a:ext cx="5467393" cy="48304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210" y="1805241"/>
            <a:ext cx="5195455" cy="3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5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font-style, </a:t>
            </a:r>
            <a:r>
              <a:rPr lang="en-US" altLang="ko-KR" sz="1600" b="1" dirty="0" smtClean="0">
                <a:latin typeface="+mn-ea"/>
              </a:rPr>
              <a:t>font-weight, line-height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글꼴 및 폰트 사이즈 관련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(html_css_12_2_ex1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html_css_12_2_ex2)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4" y="1766052"/>
            <a:ext cx="6459682" cy="47971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95" y="1894039"/>
            <a:ext cx="2043545" cy="36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font-style, </a:t>
            </a:r>
            <a:r>
              <a:rPr lang="en-US" altLang="ko-KR" sz="1600" b="1" dirty="0" smtClean="0">
                <a:latin typeface="+mn-ea"/>
              </a:rPr>
              <a:t>font-weight, line-height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글꼴 및 폰트 사이즈 관련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(html_css_12_2_ex1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html_css_12_2_ex2)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850229"/>
            <a:ext cx="7135091" cy="1099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074" y="1850229"/>
            <a:ext cx="2952750" cy="45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>
                <a:latin typeface="+mn-ea"/>
              </a:rPr>
              <a:t> text-align, text-decoration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글자에 대한 정렬과 간단한 글꼴모양의 속성을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94" y="1907911"/>
            <a:ext cx="7848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position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position </a:t>
            </a:r>
            <a:r>
              <a:rPr lang="ko-KR" altLang="en-US" sz="1200" dirty="0" smtClean="0"/>
              <a:t>속성 중 </a:t>
            </a:r>
            <a:r>
              <a:rPr lang="en-US" altLang="ko-KR" sz="1200" dirty="0" smtClean="0"/>
              <a:t>absolute </a:t>
            </a:r>
            <a:r>
              <a:rPr lang="ko-KR" altLang="en-US" sz="1200" dirty="0" smtClean="0"/>
              <a:t>속성값에 대해서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(html_css_12_4_ex1)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2" y="1587644"/>
            <a:ext cx="4896323" cy="4833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02" y="1511449"/>
            <a:ext cx="1797940" cy="49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position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position </a:t>
            </a:r>
            <a:r>
              <a:rPr lang="ko-KR" altLang="en-US" sz="1200" dirty="0" smtClean="0"/>
              <a:t>속성 중 </a:t>
            </a:r>
            <a:r>
              <a:rPr lang="en-US" altLang="ko-KR" sz="1200" dirty="0" smtClean="0"/>
              <a:t>fixed </a:t>
            </a:r>
            <a:r>
              <a:rPr lang="ko-KR" altLang="en-US" sz="1200" dirty="0" smtClean="0"/>
              <a:t>속성값에 대해서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(html_css_12_4_ex2)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3" y="1643250"/>
            <a:ext cx="4959297" cy="4919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43" y="1643250"/>
            <a:ext cx="1880740" cy="49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position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position </a:t>
            </a:r>
            <a:r>
              <a:rPr lang="ko-KR" altLang="en-US" sz="1200" dirty="0" smtClean="0"/>
              <a:t>속성 중 </a:t>
            </a:r>
            <a:r>
              <a:rPr lang="en-US" altLang="ko-KR" sz="1200" dirty="0" smtClean="0"/>
              <a:t>static </a:t>
            </a:r>
            <a:r>
              <a:rPr lang="ko-KR" altLang="en-US" sz="1200" dirty="0" smtClean="0"/>
              <a:t>속성값에 대해서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(html_css_12_4_ex3)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04" y="2188152"/>
            <a:ext cx="2247900" cy="2209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52" y="2105226"/>
            <a:ext cx="29241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position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position </a:t>
            </a:r>
            <a:r>
              <a:rPr lang="ko-KR" altLang="en-US" sz="1200" dirty="0" smtClean="0"/>
              <a:t>속성 중 </a:t>
            </a:r>
            <a:r>
              <a:rPr lang="en-US" altLang="ko-KR" sz="1200" dirty="0" smtClean="0"/>
              <a:t>relative </a:t>
            </a:r>
            <a:r>
              <a:rPr lang="ko-KR" altLang="en-US" sz="1200" dirty="0" smtClean="0"/>
              <a:t>속성값에 대해서 살펴 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(html_css_12_4_ex4)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5" y="1666865"/>
            <a:ext cx="4132748" cy="4896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04" y="1624369"/>
            <a:ext cx="2876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-4.</a:t>
            </a:r>
            <a:r>
              <a:rPr lang="en-US" altLang="ko-KR" sz="1600" b="1" dirty="0" smtClean="0">
                <a:latin typeface="+mn-ea"/>
              </a:rPr>
              <a:t> position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position </a:t>
            </a:r>
            <a:r>
              <a:rPr lang="ko-KR" altLang="en-US" sz="1200" dirty="0" smtClean="0"/>
              <a:t>속성 중 </a:t>
            </a:r>
            <a:r>
              <a:rPr lang="en-US" altLang="ko-KR" sz="1200" dirty="0" smtClean="0"/>
              <a:t>relative, absolute</a:t>
            </a:r>
            <a:r>
              <a:rPr lang="ko-KR" altLang="en-US" sz="1200" dirty="0" smtClean="0"/>
              <a:t>혼합</a:t>
            </a:r>
            <a:endParaRPr lang="en-US" altLang="ko-KR" sz="1200" dirty="0" smtClean="0"/>
          </a:p>
          <a:p>
            <a:r>
              <a:rPr lang="en-US" altLang="ko-KR" sz="1200" dirty="0" smtClean="0"/>
              <a:t>(html_css_12_4_ex5)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745274"/>
            <a:ext cx="4511386" cy="27362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27" y="1745274"/>
            <a:ext cx="25336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13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_CSS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속성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-IV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float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gradient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96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태그란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HTML</a:t>
            </a:r>
            <a:r>
              <a:rPr lang="ko-KR" altLang="en-US" sz="1200" dirty="0" smtClean="0"/>
              <a:t>문서를 구성하고 있는 요소 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그리고 태그에는 이름과 속성이 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우리는 앞으로 태그에 대해서 학습하게 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97865" y="3536568"/>
            <a:ext cx="195479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수많은 태그들</a:t>
            </a:r>
            <a:endParaRPr lang="en-US" altLang="ko-KR" sz="1200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8" y="1698977"/>
            <a:ext cx="6648829" cy="515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4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float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positon</a:t>
            </a:r>
            <a:r>
              <a:rPr lang="ko-KR" altLang="en-US" sz="1200" dirty="0" smtClean="0"/>
              <a:t>속성과 함께 요소의 위치를 설정하기 위한 속성 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(html_css_13_1_ex1)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074090"/>
            <a:ext cx="5000625" cy="2628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73" y="2074090"/>
            <a:ext cx="2514600" cy="3886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998907"/>
            <a:ext cx="25908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7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float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positon</a:t>
            </a:r>
            <a:r>
              <a:rPr lang="ko-KR" altLang="en-US" sz="1200" dirty="0" smtClean="0"/>
              <a:t>속성과 함께 요소의 위치를 설정하기 위한 속성 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(html_css_13_1_ex2)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3" y="4645307"/>
            <a:ext cx="6025583" cy="19178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43" y="1648481"/>
            <a:ext cx="6018425" cy="29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float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positon</a:t>
            </a:r>
            <a:r>
              <a:rPr lang="ko-KR" altLang="en-US" sz="1200" dirty="0" smtClean="0"/>
              <a:t>속성과 함께 요소의 위치를 설정하기 위한 속성 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(html_css_13_1_ex3)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6" y="1593235"/>
            <a:ext cx="5911082" cy="51525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43" y="1578571"/>
            <a:ext cx="26955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gradient </a:t>
            </a:r>
            <a:r>
              <a:rPr lang="ko-KR" altLang="en-US" sz="1600" b="1" dirty="0" smtClean="0">
                <a:latin typeface="+mn-ea"/>
              </a:rPr>
              <a:t>속성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가지 이상의 색을 표현 할 때 사용되는 속성 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(html_css_13_2_ex1)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4153195"/>
            <a:ext cx="7829550" cy="107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5406425"/>
            <a:ext cx="10555504" cy="11593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8" y="1668296"/>
            <a:ext cx="3280790" cy="23460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99766" y="1666862"/>
            <a:ext cx="5049430" cy="48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http://colorzilla.com/gradient-editor/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14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웹페이지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 실전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웹사이트의 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2"/>
              </a:rPr>
              <a:t>http://www.yahoo.com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전체적인 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5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14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웹 페이지 </a:t>
            </a:r>
            <a:r>
              <a:rPr lang="ko-KR" altLang="en-US" sz="1600" b="1" dirty="0" smtClean="0">
                <a:latin typeface="+mn-ea"/>
              </a:rPr>
              <a:t>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우리는 다양한 웹사이트 경험하고 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수많은 웹사이트의 레이아웃도 전체적으로 거의 비슷한 레이아웃을 가지고 있습니다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9" y="1536030"/>
            <a:ext cx="3962745" cy="2547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09" y="1536030"/>
            <a:ext cx="3962745" cy="25472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49" y="4165103"/>
            <a:ext cx="3962745" cy="2547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08" y="4165102"/>
            <a:ext cx="3962745" cy="25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14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http://www.yahoo.com</a:t>
            </a:r>
            <a:r>
              <a:rPr lang="ko-KR" altLang="en-US" sz="1600" b="1" dirty="0">
                <a:latin typeface="+mn-ea"/>
              </a:rPr>
              <a:t>의 전체적인 레이아웃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2"/>
              </a:rPr>
              <a:t>http://</a:t>
            </a:r>
            <a:r>
              <a:rPr lang="en-US" altLang="ko-KR" sz="1200" dirty="0" smtClean="0">
                <a:hlinkClick r:id="rId2"/>
              </a:rPr>
              <a:t>www.yahoo.com</a:t>
            </a:r>
            <a:r>
              <a:rPr lang="ko-KR" altLang="en-US" sz="1200" dirty="0" smtClean="0"/>
              <a:t>를 통해서 전체적인 레이아웃을 만들어 봅니다</a:t>
            </a:r>
            <a:r>
              <a:rPr lang="en-US" altLang="ko-KR" sz="1200" dirty="0"/>
              <a:t>. (</a:t>
            </a:r>
            <a:r>
              <a:rPr lang="en-US" altLang="ko-KR" sz="1200" dirty="0" smtClean="0"/>
              <a:t>html_css_14_2_ex1)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8" y="1518637"/>
            <a:ext cx="5801855" cy="37294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364" y="2417040"/>
            <a:ext cx="5692101" cy="39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15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웹페이지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 실전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일반적인 쇼핑몰 레이아웃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4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15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일반적인 쇼핑몰 레이아웃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쇼핑몰 레이아웃을 만들어 봅니다</a:t>
            </a:r>
            <a:r>
              <a:rPr lang="en-US" altLang="ko-KR" sz="1200" dirty="0"/>
              <a:t>. (</a:t>
            </a:r>
            <a:r>
              <a:rPr lang="en-US" altLang="ko-KR" sz="1200" dirty="0" smtClean="0"/>
              <a:t>html_css_15_1_ex1)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5" y="1622661"/>
            <a:ext cx="5278857" cy="40275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14" y="2023039"/>
            <a:ext cx="5806743" cy="44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16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_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웹페이지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 실전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III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웹폰트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1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-2.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HTML</a:t>
            </a:r>
            <a:r>
              <a:rPr lang="ko-KR" altLang="en-US" sz="1600" b="1" dirty="0">
                <a:latin typeface="+mn-ea"/>
              </a:rPr>
              <a:t>버전과 </a:t>
            </a:r>
            <a:r>
              <a:rPr lang="ko-KR" altLang="en-US" sz="1600" b="1" dirty="0" err="1">
                <a:latin typeface="+mn-ea"/>
              </a:rPr>
              <a:t>편집툴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우리가 학습할 </a:t>
            </a:r>
            <a:r>
              <a:rPr lang="en-US" altLang="ko-KR" sz="1200" dirty="0"/>
              <a:t>HTML </a:t>
            </a:r>
            <a:r>
              <a:rPr lang="ko-KR" altLang="en-US" sz="1200" dirty="0"/>
              <a:t>버전은 </a:t>
            </a:r>
            <a:r>
              <a:rPr lang="en-US" altLang="ko-KR" sz="1200" dirty="0" smtClean="0"/>
              <a:t>ver.5(HTML5)</a:t>
            </a:r>
            <a:r>
              <a:rPr lang="ko-KR" altLang="en-US" sz="1200" dirty="0" smtClean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편집에 툴은 개인 취향에 맞게 사용하면 됩니다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68" y="1992742"/>
            <a:ext cx="3122738" cy="310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38" y="1980464"/>
            <a:ext cx="3258967" cy="311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996" y="1992742"/>
            <a:ext cx="36385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647997" y="3888217"/>
            <a:ext cx="36385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https://www.visualstudio.com/downloads/download-visual-studio-vs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12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16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-1.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웹폰트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인터넷만 연결되어 있다면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다양한 폰트를 웹사이트 방문자에게 제공할 수 있도록 고안된 폰트가 </a:t>
            </a:r>
            <a:r>
              <a:rPr lang="ko-KR" altLang="en-US" sz="1200" dirty="0" err="1" smtClean="0"/>
              <a:t>웹폰트</a:t>
            </a:r>
            <a:r>
              <a:rPr lang="ko-KR" altLang="en-US" sz="1200" dirty="0" smtClean="0"/>
              <a:t> 입니다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웹사이트를 방문하는 순간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웹폰트를</a:t>
            </a:r>
            <a:r>
              <a:rPr lang="ko-KR" altLang="en-US" sz="1200" dirty="0" smtClean="0"/>
              <a:t> 다운받아 웹사이트를 구성 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(html_css_16_1_ex1)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97" y="2062248"/>
            <a:ext cx="5559418" cy="2809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99" y="2712994"/>
            <a:ext cx="6002989" cy="3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2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-3.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HTML</a:t>
            </a:r>
            <a:r>
              <a:rPr lang="ko-KR" altLang="en-US" sz="1600" b="1" dirty="0">
                <a:latin typeface="+mn-ea"/>
              </a:rPr>
              <a:t>태그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336738" y="6380626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HTML</a:t>
            </a:r>
            <a:r>
              <a:rPr lang="ko-KR" altLang="en-US" sz="1200" dirty="0" smtClean="0"/>
              <a:t>문서의 전체적인 구조를 살펴봅니다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smtClean="0"/>
              <a:t>html_css_2_3_ex1)</a:t>
            </a: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6" y="2234015"/>
            <a:ext cx="43624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12" y="2234016"/>
            <a:ext cx="42767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7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</TotalTime>
  <Words>1779</Words>
  <Application>Microsoft Office PowerPoint</Application>
  <PresentationFormat>와이드스크린</PresentationFormat>
  <Paragraphs>399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Windows User</cp:lastModifiedBy>
  <cp:revision>1080</cp:revision>
  <dcterms:created xsi:type="dcterms:W3CDTF">2014-12-01T08:37:15Z</dcterms:created>
  <dcterms:modified xsi:type="dcterms:W3CDTF">2021-01-01T20:02:33Z</dcterms:modified>
</cp:coreProperties>
</file>